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wdp" ContentType="image/vnd.ms-photo"/>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440"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3336038-1BCE-488A-B7F8-5773D9FF6198}" type="datetimeFigureOut">
              <a:rPr lang="en-NZ" smtClean="0"/>
              <a:t>18/06/13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1614096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3336038-1BCE-488A-B7F8-5773D9FF6198}" type="datetimeFigureOut">
              <a:rPr lang="en-NZ" smtClean="0"/>
              <a:t>18/06/13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3650543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3336038-1BCE-488A-B7F8-5773D9FF6198}" type="datetimeFigureOut">
              <a:rPr lang="en-NZ" smtClean="0"/>
              <a:t>18/06/13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718061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3336038-1BCE-488A-B7F8-5773D9FF6198}" type="datetimeFigureOut">
              <a:rPr lang="en-NZ" smtClean="0"/>
              <a:t>18/06/13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1040801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336038-1BCE-488A-B7F8-5773D9FF6198}" type="datetimeFigureOut">
              <a:rPr lang="en-NZ" smtClean="0"/>
              <a:t>18/06/13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1639639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3336038-1BCE-488A-B7F8-5773D9FF6198}" type="datetimeFigureOut">
              <a:rPr lang="en-NZ" smtClean="0"/>
              <a:t>18/06/13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2493158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3336038-1BCE-488A-B7F8-5773D9FF6198}" type="datetimeFigureOut">
              <a:rPr lang="en-NZ" smtClean="0"/>
              <a:t>18/06/13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177282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3336038-1BCE-488A-B7F8-5773D9FF6198}" type="datetimeFigureOut">
              <a:rPr lang="en-NZ" smtClean="0"/>
              <a:t>18/06/13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1343889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36038-1BCE-488A-B7F8-5773D9FF6198}" type="datetimeFigureOut">
              <a:rPr lang="en-NZ" smtClean="0"/>
              <a:t>18/06/13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922540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36038-1BCE-488A-B7F8-5773D9FF6198}" type="datetimeFigureOut">
              <a:rPr lang="en-NZ" smtClean="0"/>
              <a:t>18/06/13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204681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36038-1BCE-488A-B7F8-5773D9FF6198}" type="datetimeFigureOut">
              <a:rPr lang="en-NZ" smtClean="0"/>
              <a:t>18/06/13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715F0A9-B481-40B7-8CA7-D1013C74C181}" type="slidenum">
              <a:rPr lang="en-NZ" smtClean="0"/>
              <a:t>‹#›</a:t>
            </a:fld>
            <a:endParaRPr lang="en-NZ"/>
          </a:p>
        </p:txBody>
      </p:sp>
    </p:spTree>
    <p:extLst>
      <p:ext uri="{BB962C8B-B14F-4D97-AF65-F5344CB8AC3E}">
        <p14:creationId xmlns:p14="http://schemas.microsoft.com/office/powerpoint/2010/main" val="3371213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36038-1BCE-488A-B7F8-5773D9FF6198}" type="datetimeFigureOut">
              <a:rPr lang="en-NZ" smtClean="0"/>
              <a:t>18/06/13</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5F0A9-B481-40B7-8CA7-D1013C74C181}" type="slidenum">
              <a:rPr lang="en-NZ" smtClean="0"/>
              <a:t>‹#›</a:t>
            </a:fld>
            <a:endParaRPr lang="en-NZ"/>
          </a:p>
        </p:txBody>
      </p:sp>
    </p:spTree>
    <p:extLst>
      <p:ext uri="{BB962C8B-B14F-4D97-AF65-F5344CB8AC3E}">
        <p14:creationId xmlns:p14="http://schemas.microsoft.com/office/powerpoint/2010/main" val="2068417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henorthernecho.co.uk/resources/images/2019508.jpg?type=articleLandscap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43"/>
            <a:ext cx="9101600" cy="556429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NZ" b="1" dirty="0" smtClean="0"/>
              <a:t>What Would It Be Like?</a:t>
            </a:r>
            <a:endParaRPr lang="en-NZ" b="1" dirty="0"/>
          </a:p>
        </p:txBody>
      </p:sp>
      <p:sp>
        <p:nvSpPr>
          <p:cNvPr id="3" name="Subtitle 2"/>
          <p:cNvSpPr>
            <a:spLocks noGrp="1"/>
          </p:cNvSpPr>
          <p:nvPr>
            <p:ph type="subTitle" idx="1"/>
          </p:nvPr>
        </p:nvSpPr>
        <p:spPr>
          <a:xfrm>
            <a:off x="1350400" y="5622807"/>
            <a:ext cx="6400800" cy="1752600"/>
          </a:xfrm>
        </p:spPr>
        <p:txBody>
          <a:bodyPr/>
          <a:lstStyle/>
          <a:p>
            <a:r>
              <a:rPr lang="en-NZ" dirty="0" smtClean="0">
                <a:solidFill>
                  <a:srgbClr val="FF0000"/>
                </a:solidFill>
              </a:rPr>
              <a:t>Pre-Teaching Novel Unit</a:t>
            </a:r>
            <a:endParaRPr lang="en-NZ" dirty="0">
              <a:solidFill>
                <a:srgbClr val="FF0000"/>
              </a:solidFill>
            </a:endParaRPr>
          </a:p>
        </p:txBody>
      </p:sp>
    </p:spTree>
    <p:extLst>
      <p:ext uri="{BB962C8B-B14F-4D97-AF65-F5344CB8AC3E}">
        <p14:creationId xmlns:p14="http://schemas.microsoft.com/office/powerpoint/2010/main" val="39213592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Let’s Examine It</a:t>
            </a:r>
            <a:endParaRPr lang="en-NZ"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GB" b="1" dirty="0"/>
              <a:t>President </a:t>
            </a:r>
            <a:r>
              <a:rPr lang="en-GB" b="1" dirty="0" err="1"/>
              <a:t>Ziya</a:t>
            </a:r>
            <a:r>
              <a:rPr lang="en-GB" b="1" dirty="0"/>
              <a:t> uses lots of persuasive effects to convince the reader that he’s right. These techniques are called rhetorical devices. Can you spot some of them? Copy out one quotation for each of these:</a:t>
            </a:r>
            <a:endParaRPr lang="en-NZ" b="1" dirty="0"/>
          </a:p>
          <a:p>
            <a:pPr lvl="0"/>
            <a:r>
              <a:rPr lang="en-GB" b="1" dirty="0"/>
              <a:t>A rhetorical question:</a:t>
            </a:r>
            <a:endParaRPr lang="en-NZ" b="1" dirty="0"/>
          </a:p>
          <a:p>
            <a:pPr lvl="0"/>
            <a:r>
              <a:rPr lang="en-GB" b="1" dirty="0"/>
              <a:t>Statistic:</a:t>
            </a:r>
            <a:endParaRPr lang="en-NZ" b="1" dirty="0"/>
          </a:p>
          <a:p>
            <a:pPr lvl="0"/>
            <a:r>
              <a:rPr lang="en-GB" b="1" dirty="0"/>
              <a:t>Emotive language: </a:t>
            </a:r>
            <a:endParaRPr lang="en-NZ" b="1" dirty="0"/>
          </a:p>
          <a:p>
            <a:pPr lvl="0"/>
            <a:r>
              <a:rPr lang="en-GB" b="1" dirty="0"/>
              <a:t>Pronouns: </a:t>
            </a:r>
            <a:endParaRPr lang="en-NZ" b="1" dirty="0"/>
          </a:p>
          <a:p>
            <a:pPr lvl="0"/>
            <a:r>
              <a:rPr lang="en-GB" b="1" dirty="0"/>
              <a:t>Anything else?</a:t>
            </a:r>
            <a:endParaRPr lang="en-NZ" b="1" dirty="0"/>
          </a:p>
          <a:p>
            <a:endParaRPr lang="en-NZ" b="1" dirty="0"/>
          </a:p>
          <a:p>
            <a:endParaRPr lang="en-NZ" dirty="0"/>
          </a:p>
        </p:txBody>
      </p:sp>
    </p:spTree>
    <p:extLst>
      <p:ext uri="{BB962C8B-B14F-4D97-AF65-F5344CB8AC3E}">
        <p14:creationId xmlns:p14="http://schemas.microsoft.com/office/powerpoint/2010/main" val="1097596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Imagine this…</a:t>
            </a:r>
            <a:endParaRPr lang="en-NZ" dirty="0">
              <a:solidFill>
                <a:srgbClr val="FF0000"/>
              </a:solidFill>
            </a:endParaRPr>
          </a:p>
        </p:txBody>
      </p:sp>
      <p:pic>
        <p:nvPicPr>
          <p:cNvPr id="2050" name="Picture 2" descr="http://www.hardrainproject.com/thumbnail.php?im=SP1019638.jpg&amp;type=U"/>
          <p:cNvPicPr>
            <a:picLocks noChangeAspect="1" noChangeArrowheads="1"/>
          </p:cNvPicPr>
          <p:nvPr/>
        </p:nvPicPr>
        <p:blipFill>
          <a:blip r:embed="rId2">
            <a:grayscl/>
            <a:extLst>
              <a:ext uri="{BEBA8EAE-BF5A-486C-A8C5-ECC9F3942E4B}">
                <a14:imgProps xmlns:a14="http://schemas.microsoft.com/office/drawing/2010/main">
                  <a14:imgLayer r:embed="rId3">
                    <a14:imgEffect>
                      <a14:sharpenSoften amount="-13000"/>
                    </a14:imgEffect>
                    <a14:imgEffect>
                      <a14:brightnessContrast bright="24000" contrast="-51000"/>
                    </a14:imgEffect>
                  </a14:imgLayer>
                </a14:imgProps>
              </a:ext>
              <a:ext uri="{28A0092B-C50C-407E-A947-70E740481C1C}">
                <a14:useLocalDpi xmlns:a14="http://schemas.microsoft.com/office/drawing/2010/main" val="0"/>
              </a:ext>
            </a:extLst>
          </a:blip>
          <a:srcRect/>
          <a:stretch>
            <a:fillRect/>
          </a:stretch>
        </p:blipFill>
        <p:spPr bwMode="auto">
          <a:xfrm>
            <a:off x="-13677" y="1196752"/>
            <a:ext cx="9139941" cy="609329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1600200"/>
            <a:ext cx="8229600" cy="5257800"/>
          </a:xfrm>
        </p:spPr>
        <p:txBody>
          <a:bodyPr>
            <a:normAutofit/>
          </a:bodyPr>
          <a:lstStyle/>
          <a:p>
            <a:pPr marL="0" indent="0" algn="ctr">
              <a:buNone/>
            </a:pPr>
            <a:endParaRPr lang="en-NZ" b="1" dirty="0"/>
          </a:p>
          <a:p>
            <a:pPr marL="0" indent="0" algn="ctr">
              <a:buNone/>
            </a:pPr>
            <a:endParaRPr lang="en-NZ" b="1" dirty="0"/>
          </a:p>
          <a:p>
            <a:pPr marL="0" indent="0" algn="ctr">
              <a:buNone/>
            </a:pPr>
            <a:r>
              <a:rPr lang="en-NZ" b="1" dirty="0" smtClean="0"/>
              <a:t>What would it be like to wake up in a room the size of your bathroom, on a single mattress you share with your three siblings? Did I mention that none of you have bathed in a week and the only bedding you have old scraps of blankets and sheets?</a:t>
            </a:r>
            <a:endParaRPr lang="en-NZ" b="1" dirty="0"/>
          </a:p>
        </p:txBody>
      </p:sp>
    </p:spTree>
    <p:extLst>
      <p:ext uri="{BB962C8B-B14F-4D97-AF65-F5344CB8AC3E}">
        <p14:creationId xmlns:p14="http://schemas.microsoft.com/office/powerpoint/2010/main" val="13457069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Imagine this…</a:t>
            </a:r>
            <a:endParaRPr lang="en-NZ" dirty="0">
              <a:solidFill>
                <a:srgbClr val="FF0000"/>
              </a:solidFill>
            </a:endParaRPr>
          </a:p>
        </p:txBody>
      </p:sp>
      <p:pic>
        <p:nvPicPr>
          <p:cNvPr id="3074" name="Picture 2" descr="http://3.bp.blogspot.com/_SrmQvh4yOpQ/TSxRJA3AEKI/AAAAAAAAAcw/CLcyPiinXdA/s640/poverty_child.jpg"/>
          <p:cNvPicPr>
            <a:picLocks noChangeAspect="1" noChangeArrowheads="1"/>
          </p:cNvPicPr>
          <p:nvPr/>
        </p:nvPicPr>
        <p:blipFill>
          <a:blip r:embed="rId2">
            <a:grayscl/>
            <a:extLst>
              <a:ext uri="{BEBA8EAE-BF5A-486C-A8C5-ECC9F3942E4B}">
                <a14:imgProps xmlns:a14="http://schemas.microsoft.com/office/drawing/2010/main">
                  <a14:imgLayer r:embed="rId3">
                    <a14:imgEffect>
                      <a14:brightnessContrast bright="34000" contrast="-21000"/>
                    </a14:imgEffect>
                  </a14:imgLayer>
                </a14:imgProps>
              </a:ext>
              <a:ext uri="{28A0092B-C50C-407E-A947-70E740481C1C}">
                <a14:useLocalDpi xmlns:a14="http://schemas.microsoft.com/office/drawing/2010/main" val="0"/>
              </a:ext>
            </a:extLst>
          </a:blip>
          <a:srcRect/>
          <a:stretch>
            <a:fillRect/>
          </a:stretch>
        </p:blipFill>
        <p:spPr bwMode="auto">
          <a:xfrm>
            <a:off x="-17837" y="1196752"/>
            <a:ext cx="9192806" cy="566124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pPr marL="0" indent="0" algn="ctr">
              <a:buNone/>
            </a:pPr>
            <a:r>
              <a:rPr lang="en-NZ" b="1" dirty="0" smtClean="0"/>
              <a:t>What would it be like if after you woke up, you had to get ready for a 10-12hour shift working hard labour with little more than a dry cracker and some warm milk (not warm from heating but warm because you have no fridge and it sits in a bucket on the floor covered in flies). Forget about a shower too, there are none. If you’re lucky maybe a splash of cold water.</a:t>
            </a:r>
            <a:endParaRPr lang="en-NZ" b="1" dirty="0"/>
          </a:p>
        </p:txBody>
      </p:sp>
    </p:spTree>
    <p:extLst>
      <p:ext uri="{BB962C8B-B14F-4D97-AF65-F5344CB8AC3E}">
        <p14:creationId xmlns:p14="http://schemas.microsoft.com/office/powerpoint/2010/main" val="3693168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Imagine this…</a:t>
            </a:r>
            <a:endParaRPr lang="en-NZ" dirty="0">
              <a:solidFill>
                <a:srgbClr val="FF0000"/>
              </a:solidFill>
            </a:endParaRPr>
          </a:p>
        </p:txBody>
      </p:sp>
      <p:pic>
        <p:nvPicPr>
          <p:cNvPr id="4098" name="Picture 2" descr="http://www.hardrainproject.com/thumbnail.php?im=SP1118069.jpg&amp;type=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9144000" cy="558924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lstStyle/>
          <a:p>
            <a:pPr marL="0" indent="0" algn="ctr">
              <a:buNone/>
            </a:pPr>
            <a:r>
              <a:rPr lang="en-NZ" b="1" dirty="0" smtClean="0"/>
              <a:t>What would you do if you had to work for 10-12hours straight instead of going to school. You have no lunch and very little access to water. All you can think about is the hopeful possibility that there might be </a:t>
            </a:r>
            <a:r>
              <a:rPr lang="en-NZ" b="1" smtClean="0"/>
              <a:t>some watery </a:t>
            </a:r>
            <a:r>
              <a:rPr lang="en-NZ" b="1" dirty="0" smtClean="0"/>
              <a:t>soup waiting for you when you get home. Did I mention you work in one of the most dirty, smelly, unhygienic places known to man?</a:t>
            </a:r>
            <a:endParaRPr lang="en-NZ" b="1" dirty="0"/>
          </a:p>
        </p:txBody>
      </p:sp>
    </p:spTree>
    <p:extLst>
      <p:ext uri="{BB962C8B-B14F-4D97-AF65-F5344CB8AC3E}">
        <p14:creationId xmlns:p14="http://schemas.microsoft.com/office/powerpoint/2010/main" val="23482948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Group Activity</a:t>
            </a:r>
            <a:endParaRPr lang="en-NZ" dirty="0">
              <a:solidFill>
                <a:srgbClr val="FF0000"/>
              </a:solidFill>
            </a:endParaRPr>
          </a:p>
        </p:txBody>
      </p:sp>
      <p:sp>
        <p:nvSpPr>
          <p:cNvPr id="3" name="Content Placeholder 2"/>
          <p:cNvSpPr>
            <a:spLocks noGrp="1"/>
          </p:cNvSpPr>
          <p:nvPr>
            <p:ph idx="1"/>
          </p:nvPr>
        </p:nvSpPr>
        <p:spPr/>
        <p:txBody>
          <a:bodyPr/>
          <a:lstStyle/>
          <a:p>
            <a:pPr marL="0" indent="0">
              <a:buNone/>
            </a:pPr>
            <a:r>
              <a:rPr lang="en-NZ" dirty="0" smtClean="0"/>
              <a:t>In your groups, have a look at your collection of photographs.</a:t>
            </a:r>
          </a:p>
          <a:p>
            <a:pPr marL="0" indent="0">
              <a:buNone/>
            </a:pPr>
            <a:endParaRPr lang="en-NZ" dirty="0" smtClean="0"/>
          </a:p>
          <a:p>
            <a:pPr>
              <a:buFontTx/>
              <a:buChar char="-"/>
            </a:pPr>
            <a:r>
              <a:rPr lang="en-NZ" dirty="0" smtClean="0"/>
              <a:t>Who is in the picture?</a:t>
            </a:r>
          </a:p>
          <a:p>
            <a:pPr>
              <a:buFontTx/>
              <a:buChar char="-"/>
            </a:pPr>
            <a:r>
              <a:rPr lang="en-NZ" dirty="0" smtClean="0"/>
              <a:t>Where are they?</a:t>
            </a:r>
          </a:p>
          <a:p>
            <a:pPr>
              <a:buFontTx/>
              <a:buChar char="-"/>
            </a:pPr>
            <a:r>
              <a:rPr lang="en-NZ" dirty="0" smtClean="0"/>
              <a:t>What are they doing?</a:t>
            </a:r>
          </a:p>
        </p:txBody>
      </p:sp>
    </p:spTree>
    <p:extLst>
      <p:ext uri="{BB962C8B-B14F-4D97-AF65-F5344CB8AC3E}">
        <p14:creationId xmlns:p14="http://schemas.microsoft.com/office/powerpoint/2010/main" val="32068658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Group Activity</a:t>
            </a:r>
            <a:endParaRPr lang="en-NZ" dirty="0">
              <a:solidFill>
                <a:srgbClr val="FF0000"/>
              </a:solidFill>
            </a:endParaRPr>
          </a:p>
        </p:txBody>
      </p:sp>
      <p:sp>
        <p:nvSpPr>
          <p:cNvPr id="3" name="Content Placeholder 2"/>
          <p:cNvSpPr>
            <a:spLocks noGrp="1"/>
          </p:cNvSpPr>
          <p:nvPr>
            <p:ph idx="1"/>
          </p:nvPr>
        </p:nvSpPr>
        <p:spPr/>
        <p:txBody>
          <a:bodyPr>
            <a:normAutofit lnSpcReduction="10000"/>
          </a:bodyPr>
          <a:lstStyle/>
          <a:p>
            <a:pPr marL="0" indent="0">
              <a:buNone/>
            </a:pPr>
            <a:r>
              <a:rPr lang="en-NZ" dirty="0" smtClean="0"/>
              <a:t>Collectively decide on ONE photograph that has the most impact on you. Together you are going to write  SHORT ‘Day in the Life Of’ on ONE person in this photograph. You need to give the following details:</a:t>
            </a:r>
          </a:p>
          <a:p>
            <a:pPr>
              <a:buFontTx/>
              <a:buChar char="-"/>
            </a:pPr>
            <a:r>
              <a:rPr lang="en-NZ" dirty="0" smtClean="0"/>
              <a:t>Name/Age</a:t>
            </a:r>
          </a:p>
          <a:p>
            <a:pPr>
              <a:buFontTx/>
              <a:buChar char="-"/>
            </a:pPr>
            <a:r>
              <a:rPr lang="en-NZ" dirty="0" smtClean="0"/>
              <a:t>Occupation</a:t>
            </a:r>
          </a:p>
          <a:p>
            <a:pPr>
              <a:buFontTx/>
              <a:buChar char="-"/>
            </a:pPr>
            <a:r>
              <a:rPr lang="en-NZ" dirty="0" smtClean="0"/>
              <a:t>Describe what a typical day is like for your subject.</a:t>
            </a:r>
          </a:p>
          <a:p>
            <a:pPr>
              <a:buFontTx/>
              <a:buChar char="-"/>
            </a:pPr>
            <a:endParaRPr lang="en-NZ" dirty="0"/>
          </a:p>
        </p:txBody>
      </p:sp>
    </p:spTree>
    <p:extLst>
      <p:ext uri="{BB962C8B-B14F-4D97-AF65-F5344CB8AC3E}">
        <p14:creationId xmlns:p14="http://schemas.microsoft.com/office/powerpoint/2010/main" val="34182403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Do Now!</a:t>
            </a:r>
            <a:endParaRPr lang="en-NZ" dirty="0">
              <a:solidFill>
                <a:srgbClr val="FF0000"/>
              </a:solidFill>
            </a:endParaRPr>
          </a:p>
        </p:txBody>
      </p:sp>
      <p:sp>
        <p:nvSpPr>
          <p:cNvPr id="3" name="Content Placeholder 2"/>
          <p:cNvSpPr>
            <a:spLocks noGrp="1"/>
          </p:cNvSpPr>
          <p:nvPr>
            <p:ph idx="1"/>
          </p:nvPr>
        </p:nvSpPr>
        <p:spPr/>
        <p:txBody>
          <a:bodyPr/>
          <a:lstStyle/>
          <a:p>
            <a:pPr marL="0" indent="0" algn="ctr">
              <a:buNone/>
            </a:pPr>
            <a:r>
              <a:rPr lang="en-NZ" b="1" i="1" dirty="0" smtClean="0"/>
              <a:t>Put yourself in your subjects shoes from the group activity. It has been an especially hard day today. You have returned home later than usual to find that the food you had prepared that morning for dinner has been scavenged by the local dogs. Write a journal entry expressing your emotions at this moment, how your day has gone and your aspirations for the future.</a:t>
            </a:r>
            <a:endParaRPr lang="en-NZ" b="1" i="1" dirty="0"/>
          </a:p>
        </p:txBody>
      </p:sp>
    </p:spTree>
    <p:extLst>
      <p:ext uri="{BB962C8B-B14F-4D97-AF65-F5344CB8AC3E}">
        <p14:creationId xmlns:p14="http://schemas.microsoft.com/office/powerpoint/2010/main" val="2724904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dirty="0"/>
          </a:p>
        </p:txBody>
      </p:sp>
      <p:pic>
        <p:nvPicPr>
          <p:cNvPr id="1026" name="Picture 2" descr="Trash_Aw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5" y="-18581"/>
            <a:ext cx="5256584" cy="6998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652120" y="404664"/>
            <a:ext cx="3024336" cy="5904656"/>
          </a:xfrm>
          <a:prstGeom prst="rect">
            <a:avLst/>
          </a:prstGeom>
          <a:solidFill>
            <a:srgbClr val="66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AutoNum type="arabicPeriod"/>
            </a:pPr>
            <a:r>
              <a:rPr lang="en-NZ" b="1" dirty="0" smtClean="0">
                <a:solidFill>
                  <a:schemeClr val="tx1"/>
                </a:solidFill>
              </a:rPr>
              <a:t>Highlight the EMOTIVE words in the article.</a:t>
            </a:r>
          </a:p>
          <a:p>
            <a:pPr marL="342900" indent="-342900">
              <a:lnSpc>
                <a:spcPct val="150000"/>
              </a:lnSpc>
              <a:buAutoNum type="arabicPeriod"/>
            </a:pPr>
            <a:r>
              <a:rPr lang="en-NZ" b="1" dirty="0" smtClean="0">
                <a:solidFill>
                  <a:schemeClr val="tx1"/>
                </a:solidFill>
              </a:rPr>
              <a:t>Choose three emotive words and replace them with a less emotive SYNONYM. Write the entire sentence in your books with the change of word. What is the effect of this change?</a:t>
            </a:r>
          </a:p>
          <a:p>
            <a:pPr marL="342900" indent="-342900">
              <a:lnSpc>
                <a:spcPct val="150000"/>
              </a:lnSpc>
              <a:buAutoNum type="arabicPeriod"/>
            </a:pPr>
            <a:r>
              <a:rPr lang="en-NZ" b="1" dirty="0" smtClean="0">
                <a:solidFill>
                  <a:schemeClr val="tx1"/>
                </a:solidFill>
              </a:rPr>
              <a:t>In pairs, discuss what you think is the MOST shocking thing in this article.</a:t>
            </a:r>
            <a:endParaRPr lang="en-NZ" b="1" dirty="0">
              <a:solidFill>
                <a:schemeClr val="tx1"/>
              </a:solidFill>
            </a:endParaRPr>
          </a:p>
        </p:txBody>
      </p:sp>
    </p:spTree>
    <p:extLst>
      <p:ext uri="{BB962C8B-B14F-4D97-AF65-F5344CB8AC3E}">
        <p14:creationId xmlns:p14="http://schemas.microsoft.com/office/powerpoint/2010/main" val="16004522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endParaRPr lang="en-NZ" dirty="0"/>
          </a:p>
        </p:txBody>
      </p:sp>
      <p:pic>
        <p:nvPicPr>
          <p:cNvPr id="2062" name="Picture 14" descr="Trash_Aw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1628800"/>
            <a:ext cx="6639576" cy="52292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15"/>
          <p:cNvSpPr txBox="1">
            <a:spLocks noChangeArrowheads="1"/>
          </p:cNvSpPr>
          <p:nvPr/>
        </p:nvSpPr>
        <p:spPr bwMode="auto">
          <a:xfrm>
            <a:off x="29313" y="1340769"/>
            <a:ext cx="7313119" cy="501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NZ"/>
          </a:p>
        </p:txBody>
      </p:sp>
      <p:sp>
        <p:nvSpPr>
          <p:cNvPr id="17" name="Rectangle 16"/>
          <p:cNvSpPr>
            <a:spLocks noChangeArrowheads="1"/>
          </p:cNvSpPr>
          <p:nvPr/>
        </p:nvSpPr>
        <p:spPr bwMode="auto">
          <a:xfrm>
            <a:off x="29313" y="31093"/>
            <a:ext cx="8719151"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smtClean="0">
                <a:ln>
                  <a:noFill/>
                </a:ln>
                <a:solidFill>
                  <a:srgbClr val="FF0000"/>
                </a:solidFill>
                <a:effectLst/>
                <a:latin typeface="+mj-lt"/>
                <a:ea typeface="Times New Roman" pitchFamily="18" charset="0"/>
                <a:cs typeface="Times New Roman" pitchFamily="18" charset="0"/>
              </a:rPr>
              <a:t>A Persuasive </a:t>
            </a:r>
            <a:r>
              <a:rPr lang="en-GB" sz="2800" b="1" dirty="0">
                <a:solidFill>
                  <a:srgbClr val="FF0000"/>
                </a:solidFill>
                <a:latin typeface="+mj-lt"/>
                <a:ea typeface="Times New Roman" pitchFamily="18" charset="0"/>
                <a:cs typeface="Times New Roman" pitchFamily="18" charset="0"/>
              </a:rPr>
              <a:t>L</a:t>
            </a:r>
            <a:r>
              <a:rPr kumimoji="0" lang="en-GB" sz="2800" b="1" i="0" u="none" strike="noStrike" cap="none" normalizeH="0" baseline="0" dirty="0" smtClean="0">
                <a:ln>
                  <a:noFill/>
                </a:ln>
                <a:solidFill>
                  <a:srgbClr val="FF0000"/>
                </a:solidFill>
                <a:effectLst/>
                <a:latin typeface="+mj-lt"/>
                <a:ea typeface="Times New Roman" pitchFamily="18" charset="0"/>
                <a:cs typeface="Times New Roman" pitchFamily="18" charset="0"/>
              </a:rPr>
              <a:t>etter?</a:t>
            </a:r>
            <a:endParaRPr kumimoji="0" lang="en-NZ" sz="2800" b="1" i="0" u="none" strike="noStrike" cap="none" normalizeH="0" baseline="0" dirty="0" smtClean="0">
              <a:ln>
                <a:noFill/>
              </a:ln>
              <a:solidFill>
                <a:srgbClr val="FF0000"/>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2800" b="1" i="0" u="none" strike="noStrike" cap="none" normalizeH="0" baseline="0" dirty="0" smtClean="0">
                <a:ln>
                  <a:noFill/>
                </a:ln>
                <a:solidFill>
                  <a:schemeClr val="tx1"/>
                </a:solidFill>
                <a:effectLst/>
                <a:latin typeface="+mj-lt"/>
                <a:ea typeface="Times New Roman" pitchFamily="18" charset="0"/>
                <a:cs typeface="Times New Roman" pitchFamily="18" charset="0"/>
              </a:rPr>
              <a:t>Read this imaginary letter from ‘President </a:t>
            </a:r>
            <a:r>
              <a:rPr kumimoji="0" lang="en-GB" sz="2800" b="1" i="0" u="none" strike="noStrike" cap="none" normalizeH="0" baseline="0" dirty="0" err="1" smtClean="0">
                <a:ln>
                  <a:noFill/>
                </a:ln>
                <a:solidFill>
                  <a:schemeClr val="tx1"/>
                </a:solidFill>
                <a:effectLst/>
                <a:latin typeface="+mj-lt"/>
                <a:ea typeface="Times New Roman" pitchFamily="18" charset="0"/>
                <a:cs typeface="Times New Roman" pitchFamily="18" charset="0"/>
              </a:rPr>
              <a:t>Ziya</a:t>
            </a:r>
            <a:r>
              <a:rPr kumimoji="0" lang="en-GB" sz="2800" b="1" i="0" u="none" strike="noStrike" cap="none" normalizeH="0" baseline="0" dirty="0" smtClean="0">
                <a:ln>
                  <a:noFill/>
                </a:ln>
                <a:solidFill>
                  <a:schemeClr val="tx1"/>
                </a:solidFill>
                <a:effectLst/>
                <a:latin typeface="+mj-lt"/>
                <a:ea typeface="Times New Roman" pitchFamily="18" charset="0"/>
                <a:cs typeface="Times New Roman" pitchFamily="18" charset="0"/>
              </a:rPr>
              <a:t>’ in which he tries to justify why it is acceptable to have children working on dumpsites</a:t>
            </a:r>
            <a:r>
              <a:rPr kumimoji="0" lang="en-GB" sz="28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a:r>
            <a:endParaRPr kumimoji="0" lang="en-NZ"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7"/>
          <p:cNvSpPr>
            <a:spLocks noChangeArrowheads="1"/>
          </p:cNvSpPr>
          <p:nvPr/>
        </p:nvSpPr>
        <p:spPr bwMode="auto">
          <a:xfrm>
            <a:off x="0" y="4972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319761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1292</TotalTime>
  <Words>535</Words>
  <Application>Microsoft Macintosh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What Would It Be Like?</vt:lpstr>
      <vt:lpstr>Imagine this…</vt:lpstr>
      <vt:lpstr>Imagine this…</vt:lpstr>
      <vt:lpstr>Imagine this…</vt:lpstr>
      <vt:lpstr>Group Activity</vt:lpstr>
      <vt:lpstr>Group Activity</vt:lpstr>
      <vt:lpstr>Do Now!</vt:lpstr>
      <vt:lpstr>PowerPoint Presentation</vt:lpstr>
      <vt:lpstr>PowerPoint Presentation</vt:lpstr>
      <vt:lpstr>Let’s Examine It</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Would It Be Like?</dc:title>
  <dc:creator>SDONNELLY</dc:creator>
  <cp:lastModifiedBy>Mike   </cp:lastModifiedBy>
  <cp:revision>7</cp:revision>
  <dcterms:created xsi:type="dcterms:W3CDTF">2013-05-08T20:31:12Z</dcterms:created>
  <dcterms:modified xsi:type="dcterms:W3CDTF">2013-06-17T22:19:03Z</dcterms:modified>
</cp:coreProperties>
</file>